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y="6858000" cx="9144000"/>
  <p:notesSz cx="6858000" cy="9144000"/>
  <p:embeddedFontLst>
    <p:embeddedFont>
      <p:font typeface="Montserrat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font" Target="fonts/Montserrat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Montserrat-italic.fntdata"/><Relationship Id="rId50" Type="http://schemas.openxmlformats.org/officeDocument/2006/relationships/font" Target="fonts/Montserrat-bold.fntdata"/><Relationship Id="rId52" Type="http://schemas.openxmlformats.org/officeDocument/2006/relationships/font" Target="fonts/Montserrat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b5e2f040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8b5e2f040a_0_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ba9b30c1c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ba9b30c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5ba9b30c1c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ba9b30c1c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5ba9b30c1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5ba9b30c1c_0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1" name="Google Shape;111;p19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2" name="Google Shape;112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p20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19" name="Google Shape;119;p20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20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1" name="Google Shape;121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" name="Google Shape;126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1" name="Google Shape;131;p22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2" name="Google Shape;132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9" name="Google Shape;139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 rot="5400000">
            <a:off x="2227385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5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2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Google Shape;152;p2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Google Shape;153;p2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3"/>
          <p:cNvSpPr txBox="1"/>
          <p:nvPr/>
        </p:nvSpPr>
        <p:spPr>
          <a:xfrm>
            <a:off x="1168930" y="6408634"/>
            <a:ext cx="342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84" name="Google Shape;8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png"/><Relationship Id="rId4" Type="http://schemas.openxmlformats.org/officeDocument/2006/relationships/hyperlink" Target="http://martinfowler.com/bliki/BlueGreenDeployment.html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Relationship Id="rId4" Type="http://schemas.openxmlformats.org/officeDocument/2006/relationships/hyperlink" Target="https://www.weave.works/blog/gitops-git-push-all-the-things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Cloud Computing and Big Data</a:t>
            </a:r>
            <a:br>
              <a:rPr lang="en-US" sz="3600"/>
            </a:br>
            <a:br>
              <a:rPr lang="en-US" sz="3959"/>
            </a:br>
            <a:r>
              <a:rPr lang="en-US" sz="3959"/>
              <a:t>Containers and </a:t>
            </a:r>
            <a:br>
              <a:rPr lang="en-US" sz="3959"/>
            </a:br>
            <a:r>
              <a:rPr lang="en-US" sz="3959"/>
              <a:t>the evolution of cloud native</a:t>
            </a:r>
            <a:endParaRPr sz="3959"/>
          </a:p>
        </p:txBody>
      </p:sp>
      <p:sp>
        <p:nvSpPr>
          <p:cNvPr id="159" name="Google Shape;159;p26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2020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Cloud Native Computing Foundation</a:t>
            </a:r>
            <a:endParaRPr sz="3959"/>
          </a:p>
        </p:txBody>
      </p:sp>
      <p:sp>
        <p:nvSpPr>
          <p:cNvPr id="223" name="Google Shape;223;p3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new definition of “Cloud Native”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Container Packaged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Dynamically Managed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Micro-Service oriented</a:t>
            </a:r>
            <a:endParaRPr/>
          </a:p>
        </p:txBody>
      </p:sp>
      <p:pic>
        <p:nvPicPr>
          <p:cNvPr id="224" name="Google Shape;22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9475" y="3776350"/>
            <a:ext cx="5908801" cy="25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on top of LXC</a:t>
            </a:r>
            <a:endParaRPr/>
          </a:p>
        </p:txBody>
      </p:sp>
      <p:sp>
        <p:nvSpPr>
          <p:cNvPr id="230" name="Google Shape;230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Docker adds several things to LXC and containerization: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Copy on write filesystem</a:t>
            </a:r>
            <a:endParaRPr sz="2590"/>
          </a:p>
          <a:p>
            <a:pPr indent="-2286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/>
              <a:t>Layered images and the ability to extend machines easily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Simple textual config file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Portable deployment across machines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/>
              <a:t>Creating an ecosystem of images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Application centric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/>
              <a:t>Each VM is a process (roughly speaking)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Plus others (auto-build, etc)</a:t>
            </a:r>
            <a:endParaRPr sz="259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Docker?</a:t>
            </a:r>
            <a:endParaRPr/>
          </a:p>
        </p:txBody>
      </p:sp>
      <p:sp>
        <p:nvSpPr>
          <p:cNvPr id="236" name="Google Shape;236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</a:t>
            </a:r>
            <a:r>
              <a:rPr i="1" lang="en-US"/>
              <a:t>ecosystem </a:t>
            </a:r>
            <a:r>
              <a:rPr lang="en-US"/>
              <a:t>has created a </a:t>
            </a:r>
            <a:r>
              <a:rPr i="1" lang="en-US"/>
              <a:t> network effect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Metcalfe’s Law states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value of a telecommunications network is proportional to the square of the number of connected users of the system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There is surely a corollary for ecosystems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How does Docker work?</a:t>
            </a:r>
            <a:endParaRPr/>
          </a:p>
        </p:txBody>
      </p:sp>
      <p:pic>
        <p:nvPicPr>
          <p:cNvPr id="242" name="Google Shape;24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95400"/>
            <a:ext cx="9144000" cy="4762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Dockerfile</a:t>
            </a:r>
            <a:endParaRPr/>
          </a:p>
        </p:txBody>
      </p:sp>
      <p:pic>
        <p:nvPicPr>
          <p:cNvPr id="248" name="Google Shape;24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034" y="1323220"/>
            <a:ext cx="7504643" cy="4740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Some simple Docker commands</a:t>
            </a:r>
            <a:endParaRPr sz="3959"/>
          </a:p>
        </p:txBody>
      </p:sp>
      <p:sp>
        <p:nvSpPr>
          <p:cNvPr id="254" name="Google Shape;254;p4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apt-get install docker.io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pull ubuntu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run –t –i ubuntu /bin/bash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commit funky_freo image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push image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Compose</a:t>
            </a:r>
            <a:endParaRPr/>
          </a:p>
        </p:txBody>
      </p:sp>
      <p:sp>
        <p:nvSpPr>
          <p:cNvPr id="260" name="Google Shape;260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way of configuring multiple Docker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Solves security issues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Shouldn’t put secrets in Dockerfile or Docker image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Manages dependencies between containers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docker-compose.yml</a:t>
            </a:r>
            <a:endParaRPr/>
          </a:p>
        </p:txBody>
      </p:sp>
      <p:pic>
        <p:nvPicPr>
          <p:cNvPr id="266" name="Google Shape;26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7752" y="1257299"/>
            <a:ext cx="5288154" cy="506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Machine</a:t>
            </a:r>
            <a:endParaRPr/>
          </a:p>
        </p:txBody>
      </p:sp>
      <p:sp>
        <p:nvSpPr>
          <p:cNvPr id="272" name="Google Shape;272;p4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Manages docker servers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VirtualBox, Amazon, DigitalOcean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Let’s you start/stop and configure Docker to talk to the remote server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Cloud Orchestration</a:t>
            </a:r>
            <a:endParaRPr/>
          </a:p>
        </p:txBody>
      </p:sp>
      <p:sp>
        <p:nvSpPr>
          <p:cNvPr id="278" name="Google Shape;278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What does an Operating System do?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Manages processes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Co-ordinates the processes access to resources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CPUs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Memory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Disk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Devices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Fairness and priority between processes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165" name="Google Shape;165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History and Approach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ecosystem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PaaS in a container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Futures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04800"/>
            <a:ext cx="9144000" cy="6242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Datacenter Operating System</a:t>
            </a:r>
            <a:br>
              <a:rPr lang="en-US" sz="3959"/>
            </a:br>
            <a:r>
              <a:rPr lang="en-US" sz="2430"/>
              <a:t>aka Container Orchestration</a:t>
            </a:r>
            <a:endParaRPr sz="3959"/>
          </a:p>
        </p:txBody>
      </p:sp>
      <p:sp>
        <p:nvSpPr>
          <p:cNvPr id="289" name="Google Shape;289;p4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Manages the placement of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Access to resources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Configuration and networking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Moves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Load balances across 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Effectively creating a single OS across a cloud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Containers vs Processes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Mesos</a:t>
            </a:r>
            <a:endParaRPr/>
          </a:p>
        </p:txBody>
      </p:sp>
      <p:pic>
        <p:nvPicPr>
          <p:cNvPr id="295" name="Google Shape;29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159" y="1417638"/>
            <a:ext cx="7379368" cy="4969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Netflix Titus</a:t>
            </a:r>
            <a:endParaRPr/>
          </a:p>
        </p:txBody>
      </p:sp>
      <p:pic>
        <p:nvPicPr>
          <p:cNvPr id="301" name="Google Shape;30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9" y="2414768"/>
            <a:ext cx="7102195" cy="405376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8"/>
          <p:cNvSpPr txBox="1"/>
          <p:nvPr/>
        </p:nvSpPr>
        <p:spPr>
          <a:xfrm>
            <a:off x="660400" y="1214438"/>
            <a:ext cx="583194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Running on 5000 AWS instances (m4.4xlarge and r3.8xlarge)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Three regions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10,000 containers running at any time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1,000,000 containers launched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48"/>
          <p:cNvSpPr/>
          <p:nvPr/>
        </p:nvSpPr>
        <p:spPr>
          <a:xfrm>
            <a:off x="4206345" y="6526481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https://www.infoq.com/news/2017/07/netflix-titus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Kubernetes</a:t>
            </a:r>
            <a:endParaRPr/>
          </a:p>
        </p:txBody>
      </p:sp>
      <p:sp>
        <p:nvSpPr>
          <p:cNvPr id="309" name="Google Shape;309;p49"/>
          <p:cNvSpPr txBox="1"/>
          <p:nvPr>
            <p:ph idx="1" type="body"/>
          </p:nvPr>
        </p:nvSpPr>
        <p:spPr>
          <a:xfrm>
            <a:off x="375635" y="1600200"/>
            <a:ext cx="3625398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Open Source cluster management of containers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From Google, but separate from the Borg project</a:t>
            </a:r>
            <a:endParaRPr sz="2400"/>
          </a:p>
        </p:txBody>
      </p:sp>
      <p:pic>
        <p:nvPicPr>
          <p:cNvPr id="310" name="Google Shape;31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665" y="274637"/>
            <a:ext cx="4520249" cy="5501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Pods</a:t>
            </a:r>
            <a:endParaRPr/>
          </a:p>
        </p:txBody>
      </p:sp>
      <p:pic>
        <p:nvPicPr>
          <p:cNvPr id="316" name="Google Shape;31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930" y="1523999"/>
            <a:ext cx="3745237" cy="398429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0"/>
          <p:cNvSpPr/>
          <p:nvPr/>
        </p:nvSpPr>
        <p:spPr>
          <a:xfrm>
            <a:off x="4841460" y="1872400"/>
            <a:ext cx="3845340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Pod encapsulates an application container (or, in some cases, multiple containers), storage resources, a unique network IP, and options that govern how the container(s) should run.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Pod represents a unit of deployment: a single instance of an application in Kubernetes, which might consist of either a single container or a small number of containers that are tightly coupled and that share resources.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Services</a:t>
            </a:r>
            <a:endParaRPr/>
          </a:p>
        </p:txBody>
      </p:sp>
      <p:sp>
        <p:nvSpPr>
          <p:cNvPr id="323" name="Google Shape;323;p5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abstract exposure of pods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Pods die and are recreated, replicated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“A Kubernetes Service is an abstraction which defines a logical set of Pods and a policy by which to access them”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Volumes</a:t>
            </a:r>
            <a:endParaRPr/>
          </a:p>
        </p:txBody>
      </p:sp>
      <p:sp>
        <p:nvSpPr>
          <p:cNvPr id="329" name="Google Shape;329;p5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persistent virtual disk that belongs to a Pod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Shares data between containers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Lives longer than a container, but no longer than the pod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Namespaces	</a:t>
            </a:r>
            <a:endParaRPr/>
          </a:p>
        </p:txBody>
      </p:sp>
      <p:sp>
        <p:nvSpPr>
          <p:cNvPr id="335" name="Google Shape;335;p5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virtual cluster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Names must be unique inside namespaces, can be the same across different namespaces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KOPS </a:t>
            </a:r>
            <a:endParaRPr/>
          </a:p>
        </p:txBody>
      </p:sp>
      <p:pic>
        <p:nvPicPr>
          <p:cNvPr id="341" name="Google Shape;34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4638"/>
            <a:ext cx="9144000" cy="5840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Sharing of resources</a:t>
            </a:r>
            <a:br>
              <a:rPr lang="en-US" sz="3959"/>
            </a:br>
            <a:r>
              <a:rPr lang="en-US" sz="3959"/>
              <a:t>vs Isolation</a:t>
            </a:r>
            <a:endParaRPr sz="3959"/>
          </a:p>
        </p:txBody>
      </p:sp>
      <p:cxnSp>
        <p:nvCxnSpPr>
          <p:cNvPr id="171" name="Google Shape;171;p28"/>
          <p:cNvCxnSpPr/>
          <p:nvPr/>
        </p:nvCxnSpPr>
        <p:spPr>
          <a:xfrm rot="10800000">
            <a:off x="1210235" y="1583765"/>
            <a:ext cx="0" cy="4258235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72" name="Google Shape;172;p28"/>
          <p:cNvCxnSpPr/>
          <p:nvPr/>
        </p:nvCxnSpPr>
        <p:spPr>
          <a:xfrm flipH="1" rot="10800000">
            <a:off x="1243107" y="5841999"/>
            <a:ext cx="6899836" cy="1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73" name="Google Shape;173;p28"/>
          <p:cNvSpPr txBox="1"/>
          <p:nvPr/>
        </p:nvSpPr>
        <p:spPr>
          <a:xfrm rot="-5400000">
            <a:off x="69777" y="3180700"/>
            <a:ext cx="15875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isolation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8"/>
          <p:cNvSpPr txBox="1"/>
          <p:nvPr/>
        </p:nvSpPr>
        <p:spPr>
          <a:xfrm>
            <a:off x="4753027" y="5863698"/>
            <a:ext cx="33899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Better resource utilisation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8"/>
          <p:cNvSpPr txBox="1"/>
          <p:nvPr/>
        </p:nvSpPr>
        <p:spPr>
          <a:xfrm>
            <a:off x="1374588" y="1667443"/>
            <a:ext cx="22679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data centre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8"/>
          <p:cNvSpPr txBox="1"/>
          <p:nvPr/>
        </p:nvSpPr>
        <p:spPr>
          <a:xfrm>
            <a:off x="2542987" y="2417490"/>
            <a:ext cx="193822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HW/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Datacentre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8"/>
          <p:cNvSpPr txBox="1"/>
          <p:nvPr/>
        </p:nvSpPr>
        <p:spPr>
          <a:xfrm>
            <a:off x="4102079" y="3214003"/>
            <a:ext cx="109517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Virtual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Machines</a:t>
            </a:r>
            <a:endParaRPr/>
          </a:p>
        </p:txBody>
      </p:sp>
      <p:sp>
        <p:nvSpPr>
          <p:cNvPr id="178" name="Google Shape;178;p28"/>
          <p:cNvSpPr txBox="1"/>
          <p:nvPr/>
        </p:nvSpPr>
        <p:spPr>
          <a:xfrm>
            <a:off x="6419439" y="4479976"/>
            <a:ext cx="19944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OS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Separate processes</a:t>
            </a:r>
            <a:endParaRPr/>
          </a:p>
        </p:txBody>
      </p:sp>
      <p:sp>
        <p:nvSpPr>
          <p:cNvPr id="179" name="Google Shape;179;p28"/>
          <p:cNvSpPr txBox="1"/>
          <p:nvPr/>
        </p:nvSpPr>
        <p:spPr>
          <a:xfrm>
            <a:off x="7691537" y="5182381"/>
            <a:ext cx="90281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/>
          </a:p>
        </p:txBody>
      </p:sp>
      <p:sp>
        <p:nvSpPr>
          <p:cNvPr id="180" name="Google Shape;180;p28"/>
          <p:cNvSpPr txBox="1"/>
          <p:nvPr/>
        </p:nvSpPr>
        <p:spPr>
          <a:xfrm>
            <a:off x="5197251" y="3974492"/>
            <a:ext cx="12234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eksctl</a:t>
            </a:r>
            <a:endParaRPr/>
          </a:p>
        </p:txBody>
      </p:sp>
      <p:pic>
        <p:nvPicPr>
          <p:cNvPr id="347" name="Google Shape;34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7000"/>
            <a:ext cx="9144000" cy="6579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knative</a:t>
            </a:r>
            <a:endParaRPr/>
          </a:p>
        </p:txBody>
      </p:sp>
      <p:pic>
        <p:nvPicPr>
          <p:cNvPr id="354" name="Google Shape;35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204" cy="3933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</a:t>
            </a:r>
            <a:endParaRPr/>
          </a:p>
        </p:txBody>
      </p:sp>
      <p:pic>
        <p:nvPicPr>
          <p:cNvPr id="360" name="Google Shape;36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7320" y="1417638"/>
            <a:ext cx="4657223" cy="4424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</a:t>
            </a:r>
            <a:endParaRPr/>
          </a:p>
        </p:txBody>
      </p:sp>
      <p:sp>
        <p:nvSpPr>
          <p:cNvPr id="366" name="Google Shape;366;p5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DevOps is the codification of the interface between Development and Operations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Agile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Repeatable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Collaborative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Versioned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Automated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Cloud and DevOps</a:t>
            </a:r>
            <a:endParaRPr/>
          </a:p>
        </p:txBody>
      </p:sp>
      <p:sp>
        <p:nvSpPr>
          <p:cNvPr id="372" name="Google Shape;372;p5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It could be argued strongly that the rise of DevOps is tied to the rise of Cloud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Clear requirement for automated, repeatable configuration and deployment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Reducing the hardware provisioning time has highlighted the challenges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Kittens vs Cattle</a:t>
            </a:r>
            <a:br>
              <a:rPr lang="en-US" sz="3200"/>
            </a:br>
            <a:r>
              <a:rPr lang="en-US" sz="3200"/>
              <a:t>(An unpleasant but effective analogy)</a:t>
            </a:r>
            <a:br>
              <a:rPr lang="en-US" sz="3200"/>
            </a:br>
            <a:endParaRPr sz="3200"/>
          </a:p>
        </p:txBody>
      </p:sp>
      <p:pic>
        <p:nvPicPr>
          <p:cNvPr id="378" name="Google Shape;378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718" y="1843364"/>
            <a:ext cx="4850952" cy="272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879" y="1843364"/>
            <a:ext cx="3512634" cy="3512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Blue Green Deployment</a:t>
            </a:r>
            <a:endParaRPr/>
          </a:p>
        </p:txBody>
      </p:sp>
      <p:pic>
        <p:nvPicPr>
          <p:cNvPr id="385" name="Google Shape;385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36" y="1242066"/>
            <a:ext cx="8420264" cy="5363169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61"/>
          <p:cNvSpPr/>
          <p:nvPr/>
        </p:nvSpPr>
        <p:spPr>
          <a:xfrm>
            <a:off x="2285999" y="6310427"/>
            <a:ext cx="62622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http://martinfowler.com/bliki/BlueGreenDeployment.html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Canary Deployment</a:t>
            </a:r>
            <a:endParaRPr/>
          </a:p>
        </p:txBody>
      </p:sp>
      <p:pic>
        <p:nvPicPr>
          <p:cNvPr id="393" name="Google Shape;39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646257"/>
            <a:ext cx="8991600" cy="3184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 tools</a:t>
            </a:r>
            <a:endParaRPr/>
          </a:p>
        </p:txBody>
      </p:sp>
      <p:sp>
        <p:nvSpPr>
          <p:cNvPr id="399" name="Google Shape;399;p6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Puppet, Chef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Automated configuration and deployment tools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Allow complex infrastructures to be re-configured automatically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Vagrant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Create VMs instantly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Plus many many more!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 and Docker</a:t>
            </a:r>
            <a:endParaRPr/>
          </a:p>
        </p:txBody>
      </p:sp>
      <p:sp>
        <p:nvSpPr>
          <p:cNvPr id="405" name="Google Shape;405;p6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is a key DevOps tool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Speeds up the creation of repeatable deployments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Consistency between development, test and production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Versioned repository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Works with Chef, Puppet, etc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Lightweight Virtualization history</a:t>
            </a:r>
            <a:endParaRPr sz="3959"/>
          </a:p>
        </p:txBody>
      </p:sp>
      <p:sp>
        <p:nvSpPr>
          <p:cNvPr id="186" name="Google Shape;186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zSystems Virtual Servers from late 1990s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(the mainframe really did do everything first)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Solaris 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AIX Workload Partitions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FreeBSD Jail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…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74800"/>
            <a:ext cx="9144000" cy="3697142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65"/>
          <p:cNvSpPr/>
          <p:nvPr/>
        </p:nvSpPr>
        <p:spPr>
          <a:xfrm>
            <a:off x="749589" y="5271942"/>
            <a:ext cx="66659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https://www.weave.works/blog/gitops-git-push-all-the-things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GitOps</a:t>
            </a:r>
            <a:endParaRPr/>
          </a:p>
        </p:txBody>
      </p:sp>
      <p:sp>
        <p:nvSpPr>
          <p:cNvPr id="417" name="Google Shape;417;p6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Infrastructure as Code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Terraform + Deployment + Containers + Build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Everything is in Git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Any change to the infrastructure is a Pull Request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423" name="Google Shape;423;p6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and the Container model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Lightweight virtualization and repeatability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Blue Green deployment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“Warehouse Scale” computing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What is a Container?	</a:t>
            </a:r>
            <a:endParaRPr/>
          </a:p>
        </p:txBody>
      </p:sp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lightweight virtual server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Running within an Operating System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Providing various levels of isolation and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Disk isolation and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Network isolation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CPU and memory controls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Containers at Google</a:t>
            </a:r>
            <a:endParaRPr/>
          </a:p>
        </p:txBody>
      </p:sp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Every GMail session is a container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Try doing an export and then searching your email ☺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“Everything runs in a container”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2 billion</a:t>
            </a:r>
            <a:r>
              <a:rPr lang="en-US" sz="2800"/>
              <a:t> containers launched a week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Borg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US" sz="2400"/>
              <a:t>Any</a:t>
            </a:r>
            <a:r>
              <a:rPr lang="en-US" sz="2400"/>
              <a:t> Google developer can instantiate their code in </a:t>
            </a:r>
            <a:r>
              <a:rPr b="1" lang="en-US" sz="2400"/>
              <a:t>10,000 instances </a:t>
            </a:r>
            <a:r>
              <a:rPr lang="en-US" sz="2400"/>
              <a:t>any time they want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Takes about 5 minutes to start that many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Never exactly 10,000 because of failures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Linux Containers (LXC)</a:t>
            </a:r>
            <a:endParaRPr/>
          </a:p>
        </p:txBody>
      </p:sp>
      <p:sp>
        <p:nvSpPr>
          <p:cNvPr id="204" name="Google Shape;204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Virtualization inside the Linux Operating System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Not the only Linux option, but the most popular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Allows virtualization including CPU, memory, disk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Simple and effective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cgroups</a:t>
            </a:r>
            <a:endParaRPr/>
          </a:p>
        </p:txBody>
      </p:sp>
      <p:sp>
        <p:nvSpPr>
          <p:cNvPr id="210" name="Google Shape;210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Control of resources by process: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blkio — this subsystem sets limits block devices such as physical drives 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cpu - access to the CPU.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cpuacct — this reports on CPU usage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cpuset — this controls usage by CPUs in a multicore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devices — this denies or grants access to devices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freezer — suspends and resumes tasks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memory — controls and reports on memory usage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net_cls — tags network packets with ids for control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net_prio — priority of network traffic per interface.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ns — the namespace subsystem.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libcontainer and the Open Container Foundation</a:t>
            </a:r>
            <a:endParaRPr sz="3959"/>
          </a:p>
        </p:txBody>
      </p:sp>
      <p:sp>
        <p:nvSpPr>
          <p:cNvPr id="216" name="Google Shape;216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A standardised interface into the container layer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Part of runC the open runtime from Docker</a:t>
            </a:r>
            <a:endParaRPr sz="2400"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A key basis of the Open Container Foundation</a:t>
            </a:r>
            <a:endParaRPr sz="2400"/>
          </a:p>
        </p:txBody>
      </p:sp>
      <p:pic>
        <p:nvPicPr>
          <p:cNvPr id="217" name="Google Shape;21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3300" y="3753970"/>
            <a:ext cx="7137400" cy="21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